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embeddedFontLst>
    <p:embeddedFont>
      <p:font typeface="Short Stack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gCuaoS/ao6GLJNkk1J/HieLCYV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hortStack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Diverse students. Some with bio-backgrounds; some without. Some with CS background; some with very limited. Two separate courses combined because of a substantial shared curriculum.</a:t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Simple life happened very early, within 0.5B years.</a:t>
            </a:r>
            <a:endParaRPr/>
          </a:p>
          <a:p>
            <a:pPr indent="-228600" lvl="0" marL="228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Complex cells took another 2.5B years</a:t>
            </a:r>
            <a:endParaRPr/>
          </a:p>
          <a:p>
            <a:pPr indent="-228600" lvl="0" marL="228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After Eukaryotic cells developed, quickly get multi-cellular organisms.</a:t>
            </a:r>
            <a:endParaRPr/>
          </a:p>
        </p:txBody>
      </p:sp>
      <p:sp>
        <p:nvSpPr>
          <p:cNvPr id="242" name="Google Shape;24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about the rates at each step.</a:t>
            </a:r>
            <a:endParaRPr/>
          </a:p>
        </p:txBody>
      </p:sp>
      <p:sp>
        <p:nvSpPr>
          <p:cNvPr id="390" name="Google Shape;39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W.Wordmark_ctr.jpg" id="22" name="Google Shape;2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5"/>
          <p:cNvSpPr/>
          <p:nvPr/>
        </p:nvSpPr>
        <p:spPr>
          <a:xfrm flipH="1" rot="10800000">
            <a:off x="8167688" y="6348413"/>
            <a:ext cx="585787" cy="396875"/>
          </a:xfrm>
          <a:prstGeom prst="trapezoid">
            <a:avLst>
              <a:gd fmla="val 25000" name="adj"/>
            </a:avLst>
          </a:prstGeom>
          <a:solidFill>
            <a:srgbClr val="3B1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W_W-Logo_RGB.png" id="24" name="Google Shape;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5"/>
          <p:cNvSpPr txBox="1"/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5"/>
          <p:cNvSpPr txBox="1"/>
          <p:nvPr>
            <p:ph idx="10" type="dt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5"/>
          <p:cNvSpPr txBox="1"/>
          <p:nvPr>
            <p:ph idx="11" type="ftr"/>
          </p:nvPr>
        </p:nvSpPr>
        <p:spPr>
          <a:xfrm>
            <a:off x="3114675" y="59436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2" type="sldNum"/>
          </p:nvPr>
        </p:nvSpPr>
        <p:spPr>
          <a:xfrm>
            <a:off x="7534275" y="5943600"/>
            <a:ext cx="4667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4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44"/>
          <p:cNvSpPr txBox="1"/>
          <p:nvPr>
            <p:ph idx="1" type="body"/>
          </p:nvPr>
        </p:nvSpPr>
        <p:spPr>
          <a:xfrm rot="5400000">
            <a:off x="2286000" y="-457200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44"/>
          <p:cNvSpPr txBox="1"/>
          <p:nvPr>
            <p:ph idx="10" type="dt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44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5"/>
          <p:cNvSpPr txBox="1"/>
          <p:nvPr>
            <p:ph type="title"/>
          </p:nvPr>
        </p:nvSpPr>
        <p:spPr>
          <a:xfrm rot="5400000">
            <a:off x="4953000" y="2209801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45"/>
          <p:cNvSpPr txBox="1"/>
          <p:nvPr>
            <p:ph idx="1" type="body"/>
          </p:nvPr>
        </p:nvSpPr>
        <p:spPr>
          <a:xfrm rot="5400000">
            <a:off x="762000" y="228601"/>
            <a:ext cx="541020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5"/>
          <p:cNvSpPr txBox="1"/>
          <p:nvPr>
            <p:ph idx="10" type="dt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5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12" type="sldNum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W.Wordmark_ctr.jpg" id="32" name="Google Shape;3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6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34" name="Google Shape;34;p36"/>
            <p:cNvSpPr/>
            <p:nvPr/>
          </p:nvSpPr>
          <p:spPr>
            <a:xfrm flipH="1" rot="10800000">
              <a:off x="8045450" y="6222997"/>
              <a:ext cx="733146" cy="494505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UW_W-Logo_RGB.png" id="35" name="Google Shape;3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36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6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37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2" type="sldNum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9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6553200" y="6264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/>
          <p:nvPr>
            <p:ph idx="1" type="body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0"/>
          <p:cNvSpPr txBox="1"/>
          <p:nvPr>
            <p:ph idx="2" type="body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0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0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2" type="sldNum"/>
          </p:nvPr>
        </p:nvSpPr>
        <p:spPr>
          <a:xfrm>
            <a:off x="6096000" y="6264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 txBox="1"/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6172200" y="6264275"/>
            <a:ext cx="1905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42"/>
          <p:cNvSpPr txBox="1"/>
          <p:nvPr>
            <p:ph idx="1" type="body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2"/>
          <p:cNvSpPr txBox="1"/>
          <p:nvPr>
            <p:ph idx="2" type="body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3"/>
          <p:cNvSpPr/>
          <p:nvPr>
            <p:ph idx="2" type="pic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3"/>
          <p:cNvSpPr txBox="1"/>
          <p:nvPr>
            <p:ph idx="1" type="body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43"/>
          <p:cNvSpPr txBox="1"/>
          <p:nvPr>
            <p:ph idx="10" type="dt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43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6543675" y="6096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idx="11" type="ftr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" name="Google Shape;11;p34"/>
          <p:cNvGrpSpPr/>
          <p:nvPr/>
        </p:nvGrpSpPr>
        <p:grpSpPr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12" name="Google Shape;12;p34"/>
            <p:cNvSpPr/>
            <p:nvPr/>
          </p:nvSpPr>
          <p:spPr>
            <a:xfrm flipH="1" rot="10800000">
              <a:off x="8045450" y="6222997"/>
              <a:ext cx="733146" cy="494505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UW_W-Logo_RGB.png" id="13" name="Google Shape;13;p3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34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cap="flat" cmpd="sng" w="22225">
            <a:solidFill>
              <a:srgbClr val="3B18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W.Wordmark_ctr.jpg" id="15" name="Google Shape;1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drive/folders/1pgBC2lFVGc-d3rRtb7dgAUVW73NAoQJ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anvas.uw.edu/files/81533090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ellurium.analogmachine.org/" TargetMode="External"/><Relationship Id="rId4" Type="http://schemas.openxmlformats.org/officeDocument/2006/relationships/hyperlink" Target="https://github.com/sys-bio/tellurium#installation-instructions" TargetMode="External"/><Relationship Id="rId5" Type="http://schemas.openxmlformats.org/officeDocument/2006/relationships/hyperlink" Target="https://www.ebi.ac.uk/biomodels/" TargetMode="External"/><Relationship Id="rId6" Type="http://schemas.openxmlformats.org/officeDocument/2006/relationships/hyperlink" Target="https://github.com/sys-bio/SBstoat" TargetMode="External"/><Relationship Id="rId7" Type="http://schemas.openxmlformats.org/officeDocument/2006/relationships/hyperlink" Target="https://github.com/ModelEngineering/SBMLLin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notebooks/intro.ipynb?utm_source=scs-index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5.jp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49.png"/><Relationship Id="rId6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381000" y="533400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BIOE 437 / BIOE 537 </a:t>
            </a:r>
            <a:br>
              <a:rPr b="1" lang="en-US" sz="3200"/>
            </a:br>
            <a:r>
              <a:rPr b="1" i="1" lang="en-US" sz="3200"/>
              <a:t>Computational Systems Biology</a:t>
            </a:r>
            <a:br>
              <a:rPr b="1" lang="en-US" sz="3200"/>
            </a:br>
            <a:br>
              <a:rPr b="1" lang="en-US" sz="3200"/>
            </a:br>
            <a:br>
              <a:rPr b="1" lang="en-US" sz="3200"/>
            </a:br>
            <a:r>
              <a:rPr b="1" lang="en-US" sz="3200"/>
              <a:t>Lecture 1: </a:t>
            </a:r>
            <a:r>
              <a:rPr b="1" lang="en-US" sz="3200" u="sng"/>
              <a:t>Introduction and Biochemistry Basics</a:t>
            </a:r>
            <a:br>
              <a:rPr b="1" lang="en-US"/>
            </a:br>
            <a:br>
              <a:rPr b="1" lang="en-US"/>
            </a:br>
            <a:endParaRPr i="1"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381000" y="3886200"/>
            <a:ext cx="8382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Joseph L. Hellerstein*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/>
              <a:t>Herbert Sauro**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*eScience Institute, Computer Science &amp; Engineering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/>
              <a:t>**BioEngineering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Goals</a:t>
            </a:r>
            <a:endParaRPr/>
          </a:p>
        </p:txBody>
      </p:sp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Learn essentials of enzyme kinetics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 skills with building quantitative models of biological systems using enzyme kinetics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Skill with using tellurium (and related python packages) to develop reproducible models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Estimate parameters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Estimate parameter uncertainty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Engineering discipline for model development</a:t>
            </a:r>
            <a:endParaRPr/>
          </a:p>
        </p:txBody>
      </p:sp>
      <p:sp>
        <p:nvSpPr>
          <p:cNvPr id="176" name="Google Shape;176;p10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Instructors</a:t>
            </a:r>
            <a:endParaRPr/>
          </a:p>
        </p:txBody>
      </p:sp>
      <p:sp>
        <p:nvSpPr>
          <p:cNvPr id="182" name="Google Shape;182;p11"/>
          <p:cNvSpPr txBox="1"/>
          <p:nvPr>
            <p:ph idx="1" type="body"/>
          </p:nvPr>
        </p:nvSpPr>
        <p:spPr>
          <a:xfrm>
            <a:off x="457200" y="990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Herbert M Sauro, Associate Professor BIOE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Systems Biology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Current Research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Dynamics and operation of cellular processes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Clinically reliable approaches to modeling complex systems</a:t>
            </a:r>
            <a:endParaRPr sz="1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Joseph Hellerstein, Senior Fellow eScience Institute, Affiliate Professor CSE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PhD in Computer Science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Industry (30+ years): IBM Research, Microsoft, Google</a:t>
            </a:r>
            <a:endParaRPr/>
          </a:p>
          <a:p>
            <a:pPr indent="-228600" lvl="2" marL="1143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Mathematical models of distributed computing systems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Research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Modeling evolution of microbial communities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 Engineering (tools for building biomedical models)</a:t>
            </a:r>
            <a:endParaRPr/>
          </a:p>
        </p:txBody>
      </p:sp>
      <p:sp>
        <p:nvSpPr>
          <p:cNvPr id="183" name="Google Shape;183;p11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228600" y="3810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90" name="Google Shape;190;p12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Undergrads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45% Homework (4)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25% Midterm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30% Software project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Grads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33% Research review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33% Grant proposal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33% Software project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1" name="Google Shape;191;p12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Submitting Homework</a:t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a folder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/>
              <a:t>. Only you and the instructors have permissions for the folder.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Upload your assignment to the folder before the due date.</a:t>
            </a:r>
            <a:endParaRPr/>
          </a:p>
        </p:txBody>
      </p:sp>
      <p:sp>
        <p:nvSpPr>
          <p:cNvPr id="198" name="Google Shape;198;p13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7170900" y="6280550"/>
            <a:ext cx="175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990600" y="1154675"/>
            <a:ext cx="150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Books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457200" y="3886200"/>
            <a:ext cx="671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BIOE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https://canvas.uw.edu/files/81533090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Kinetics</a:t>
            </a:r>
            <a:r>
              <a:rPr lang="en-US" sz="1600">
                <a:solidFill>
                  <a:schemeClr val="dk1"/>
                </a:solidFill>
              </a:rPr>
              <a:t>: https://canvas.uw.edu/files/80796658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7125" y="1006500"/>
            <a:ext cx="1752600" cy="249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97" y="1005875"/>
            <a:ext cx="1668303" cy="24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14" name="Google Shape;214;p15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The class will feature in-class exercises, so </a:t>
            </a:r>
            <a:r>
              <a:rPr b="1" lang="en-US" sz="2800">
                <a:solidFill>
                  <a:srgbClr val="00CC00"/>
                </a:solidFill>
              </a:rPr>
              <a:t>please bring a laptop to class</a:t>
            </a:r>
            <a:endParaRPr b="1" sz="2800"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Software:</a:t>
            </a:r>
            <a:r>
              <a:rPr lang="en-US" sz="2800"/>
              <a:t> Tellurium (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http://tellurium.analogmachine.org/</a:t>
            </a:r>
            <a:r>
              <a:rPr lang="en-US" sz="2800"/>
              <a:t>)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For detailed installation instructions see </a:t>
            </a:r>
            <a:r>
              <a:rPr b="1" lang="en-US" sz="2800" u="sng">
                <a:solidFill>
                  <a:schemeClr val="hlink"/>
                </a:solidFill>
                <a:hlinkClick r:id="rId4"/>
              </a:rPr>
              <a:t>https://github.com/sys-bio/tellurium#installation-instructions</a:t>
            </a:r>
            <a:r>
              <a:rPr b="1" lang="en-US" sz="2800"/>
              <a:t>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For a huge database of curated models see: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 u="sng">
                <a:solidFill>
                  <a:schemeClr val="hlink"/>
                </a:solidFill>
                <a:hlinkClick r:id="rId5"/>
              </a:rPr>
              <a:t>https://www.ebi.ac.uk/biomodels/</a:t>
            </a:r>
            <a:endParaRPr b="1" sz="2800"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Other packages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 u="sng">
                <a:solidFill>
                  <a:schemeClr val="hlink"/>
                </a:solidFill>
                <a:hlinkClick r:id="rId6"/>
              </a:rPr>
              <a:t>Sbstoat</a:t>
            </a:r>
            <a:r>
              <a:rPr b="1" lang="en-US" sz="2400"/>
              <a:t> – model fitting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 u="sng">
                <a:solidFill>
                  <a:schemeClr val="hlink"/>
                </a:solidFill>
                <a:hlinkClick r:id="rId7"/>
              </a:rPr>
              <a:t>SBMLLint</a:t>
            </a:r>
            <a:r>
              <a:rPr b="1" lang="en-US" sz="2400"/>
              <a:t> – static model verification</a:t>
            </a:r>
            <a:endParaRPr/>
          </a:p>
          <a:p>
            <a:pPr indent="-1651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1651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>
              <a:solidFill>
                <a:srgbClr val="00CC00"/>
              </a:solidFill>
            </a:endParaRPr>
          </a:p>
          <a:p>
            <a:pPr indent="-1651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215" name="Google Shape;215;p15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Syllabus by Week</a:t>
            </a:r>
            <a:endParaRPr/>
          </a:p>
        </p:txBody>
      </p:sp>
      <p:sp>
        <p:nvSpPr>
          <p:cNvPr id="221" name="Google Shape;221;p16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6"/>
          <p:cNvSpPr txBox="1"/>
          <p:nvPr>
            <p:ph idx="1" type="body"/>
          </p:nvPr>
        </p:nvSpPr>
        <p:spPr>
          <a:xfrm>
            <a:off x="457200" y="12191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Course overview; basics of molecular biology &amp; nonlinear differential equations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Python for computational biology; grant writing; standards in computational biology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Writing usable software; designing computational experiments.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Reaction kinetics.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Mathematical optimization.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Parameter fitting.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Quantifying uncertainty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Bayesian Inference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Model validation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Special topics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Student presentations.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Google Colaboratory (Colab)</a:t>
            </a:r>
            <a:endParaRPr/>
          </a:p>
        </p:txBody>
      </p:sp>
      <p:sp>
        <p:nvSpPr>
          <p:cNvPr id="228" name="Google Shape;228;p17"/>
          <p:cNvSpPr txBox="1"/>
          <p:nvPr>
            <p:ph idx="1" type="body"/>
          </p:nvPr>
        </p:nvSpPr>
        <p:spPr>
          <a:xfrm>
            <a:off x="457200" y="1371599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will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Google Colab </a:t>
            </a:r>
            <a:r>
              <a:rPr lang="en-US"/>
              <a:t>for in-class presentation and student homeworks.</a:t>
            </a:r>
            <a:endParaRPr/>
          </a:p>
        </p:txBody>
      </p:sp>
      <p:sp>
        <p:nvSpPr>
          <p:cNvPr id="229" name="Google Shape;229;p17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ext, application, email&#10;&#10;Description automatically generated" id="230" name="Google Shape;2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41" y="2661167"/>
            <a:ext cx="8250759" cy="22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774559" y="4901185"/>
            <a:ext cx="7150241" cy="12003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Colab now on your Google Account.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shortcut to the course drive (see Software of “syllabus” on Canvas).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Biochemistry Basics</a:t>
            </a:r>
            <a:endParaRPr/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Molecular biology of cells (highlights)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Enzyme kinetics – a mile high view</a:t>
            </a:r>
            <a:endParaRPr/>
          </a:p>
        </p:txBody>
      </p:sp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5330"/>
            <a:ext cx="9144000" cy="48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sciencemax.pbworks.com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Course overview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Biochemistry basics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Lecture Notes: canvas/home</a:t>
            </a:r>
            <a:endParaRPr b="1"/>
          </a:p>
        </p:txBody>
      </p:sp>
      <p:sp>
        <p:nvSpPr>
          <p:cNvPr id="104" name="Google Shape;104;p2"/>
          <p:cNvSpPr txBox="1"/>
          <p:nvPr>
            <p:ph idx="12" type="sldNum"/>
          </p:nvPr>
        </p:nvSpPr>
        <p:spPr>
          <a:xfrm>
            <a:off x="7620000" y="624840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descr="Screen Shot 2013-09-13 at 11.08.34 AM.png" id="255" name="Google Shape;25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10-100 microns</a:t>
              </a:r>
              <a:endParaRPr/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0.2-20 microns</a:t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Prokaryote</a:t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366FF"/>
                  </a:solidFill>
                  <a:latin typeface="Arial"/>
                  <a:ea typeface="Arial"/>
                  <a:cs typeface="Arial"/>
                  <a:sym typeface="Arial"/>
                </a:rPr>
                <a:t>Eukaryote</a:t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 txBox="1"/>
          <p:nvPr>
            <p:ph type="title"/>
          </p:nvPr>
        </p:nvSpPr>
        <p:spPr>
          <a:xfrm>
            <a:off x="1" y="140958"/>
            <a:ext cx="9050420" cy="527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Prokaryotes (3.5B) vs. Eukaryotes (1.5B)</a:t>
            </a:r>
            <a:endParaRPr/>
          </a:p>
        </p:txBody>
      </p:sp>
      <p:pic>
        <p:nvPicPr>
          <p:cNvPr descr="Screen Shot 2013-09-13 at 11.08.34 AM.png"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262" y="1012126"/>
            <a:ext cx="7099793" cy="570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10-100 microns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0.2-20 microns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Prokaryote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Eukaryote</a:t>
            </a:r>
            <a:endParaRPr/>
          </a:p>
        </p:txBody>
      </p:sp>
      <p:sp>
        <p:nvSpPr>
          <p:cNvPr id="268" name="Google Shape;268;p2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The central dogma relates DNA, RNA, and protein*.</a:t>
            </a:r>
            <a:endParaRPr/>
          </a:p>
        </p:txBody>
      </p:sp>
      <p:sp>
        <p:nvSpPr>
          <p:cNvPr id="274" name="Google Shape;274;p21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219200"/>
            <a:ext cx="3586058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*Wikipedia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161" y="381000"/>
            <a:ext cx="8533039" cy="60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Pathway:</a:t>
            </a:r>
            <a:br>
              <a:rPr lang="en-US"/>
            </a:br>
            <a:r>
              <a:rPr i="1" lang="en-US"/>
              <a:t>Collection of Reactions on Biomolecules</a:t>
            </a:r>
            <a:endParaRPr/>
          </a:p>
        </p:txBody>
      </p:sp>
      <p:sp>
        <p:nvSpPr>
          <p:cNvPr id="289" name="Google Shape;289;p23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32719"/>
            <a:ext cx="7742337" cy="40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Enzyme – protein that catalyzes a reaction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Glycolysis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381000" y="255373"/>
            <a:ext cx="8229600" cy="887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Biological Networks++</a:t>
            </a:r>
            <a:endParaRPr/>
          </a:p>
        </p:txBody>
      </p:sp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-228600" y="1112837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Chemical Reaction </a:t>
            </a:r>
            <a:r>
              <a:rPr lang="en-US" sz="2000"/>
              <a:t>and </a:t>
            </a:r>
            <a:r>
              <a:rPr b="1" lang="en-US" sz="2000"/>
              <a:t>Metabolic Networks </a:t>
            </a:r>
            <a:r>
              <a:rPr lang="en-US" sz="2000"/>
              <a:t>that create and destroy chemical components of cells and tissues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Signaling Networks </a:t>
            </a:r>
            <a:r>
              <a:rPr lang="en-US" sz="2000"/>
              <a:t>that transfer information between and within cells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Regulatory Networks </a:t>
            </a:r>
            <a:r>
              <a:rPr lang="en-US" sz="2000"/>
              <a:t>that control the expression of genes and change cell types and behaviors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Physiologically-Based Pharmacokinetic Networks </a:t>
            </a:r>
            <a:r>
              <a:rPr lang="en-US" sz="2000"/>
              <a:t>that describe the transport and processing of molecules throughout the body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68008" l="0" r="72759" t="954"/>
          <a:stretch/>
        </p:blipFill>
        <p:spPr>
          <a:xfrm>
            <a:off x="7128470" y="3886200"/>
            <a:ext cx="1792664" cy="168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etabolic network" id="302" name="Google Shape;302;p24"/>
          <p:cNvPicPr preferRelativeResize="0"/>
          <p:nvPr/>
        </p:nvPicPr>
        <p:blipFill rotWithShape="1">
          <a:blip r:embed="rId5">
            <a:alphaModFix/>
          </a:blip>
          <a:srcRect b="67491" l="0" r="49415" t="-193"/>
          <a:stretch/>
        </p:blipFill>
        <p:spPr>
          <a:xfrm>
            <a:off x="4800600" y="888999"/>
            <a:ext cx="2133600" cy="1828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ignaling network" id="303" name="Google Shape;30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0400" y="2362200"/>
            <a:ext cx="2011676" cy="14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type="title"/>
          </p:nvPr>
        </p:nvSpPr>
        <p:spPr>
          <a:xfrm>
            <a:off x="228600" y="2286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Relationships Between Types of Network++</a:t>
            </a:r>
            <a:br>
              <a:rPr lang="en-US" sz="3200"/>
            </a:br>
            <a:endParaRPr sz="3200"/>
          </a:p>
        </p:txBody>
      </p:sp>
      <p:sp>
        <p:nvSpPr>
          <p:cNvPr id="311" name="Google Shape;311;p25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786" y="304800"/>
            <a:ext cx="914321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600" y="1101141"/>
            <a:ext cx="6156067" cy="48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identity of the active networks in the cell change if we make a controlled change?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states of the cell’s active networks and cell behaviors change if we make a controlled change?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production of cell components and energy change if we make a controlled change?</a:t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Network++</a:t>
            </a:r>
            <a:endParaRPr/>
          </a:p>
        </p:txBody>
      </p:sp>
      <p:sp>
        <p:nvSpPr>
          <p:cNvPr id="321" name="Google Shape;321;p26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Metabolic network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network of chemical reactions in a cell that transforms biomolecules to create energy, create cellular structures, and perform cellular processes.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Digestion of glucose and other nutrients into cellular components and energy production (mostly ATP—adenosine triphosphate and NADH—nicotinamide adenine dinucleotide) are the classic functions of metabolism</a:t>
            </a:r>
            <a:endParaRPr/>
          </a:p>
        </p:txBody>
      </p:sp>
      <p:pic>
        <p:nvPicPr>
          <p:cNvPr descr="Image result for bow tie metabolism" id="323" name="Google Shape;3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244" y="1905000"/>
            <a:ext cx="4044494" cy="274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Metabolic Network</a:t>
            </a:r>
            <a:endParaRPr/>
          </a:p>
        </p:txBody>
      </p:sp>
      <p:sp>
        <p:nvSpPr>
          <p:cNvPr id="330" name="Google Shape;330;p27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47800"/>
            <a:ext cx="8207684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7"/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http://www.iubmb-nicholson.org/chart.html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Chemical Kinetics Basics</a:t>
            </a:r>
            <a:endParaRPr/>
          </a:p>
        </p:txBody>
      </p:sp>
      <p:sp>
        <p:nvSpPr>
          <p:cNvPr id="338" name="Google Shape;338;p28"/>
          <p:cNvSpPr txBox="1"/>
          <p:nvPr>
            <p:ph idx="1" type="body"/>
          </p:nvPr>
        </p:nvSpPr>
        <p:spPr>
          <a:xfrm>
            <a:off x="457200" y="1371599"/>
            <a:ext cx="8229600" cy="1600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fast do reactions go: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Mass action kinetics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Constant times the concentrations of the reactants</a:t>
            </a:r>
            <a:endParaRPr/>
          </a:p>
        </p:txBody>
      </p:sp>
      <p:sp>
        <p:nvSpPr>
          <p:cNvPr id="339" name="Google Shape;339;p28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990600" y="1955051"/>
            <a:ext cx="3110787" cy="55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666" l="-2032" r="-16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1259972" y="4114800"/>
            <a:ext cx="2914772" cy="5983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3401" l="-864" r="-216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2362200" y="1752600"/>
            <a:ext cx="383438" cy="3989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8124" l="-6449" r="-967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5181600" y="1506045"/>
            <a:ext cx="383438" cy="3989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5000" l="-9999" r="-9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838200" y="381000"/>
            <a:ext cx="7315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Reversible Reactions &amp; Steady State</a:t>
            </a:r>
            <a:endParaRPr/>
          </a:p>
        </p:txBody>
      </p:sp>
      <p:sp>
        <p:nvSpPr>
          <p:cNvPr id="349" name="Google Shape;349;p29"/>
          <p:cNvSpPr txBox="1"/>
          <p:nvPr>
            <p:ph idx="1" type="body"/>
          </p:nvPr>
        </p:nvSpPr>
        <p:spPr>
          <a:xfrm>
            <a:off x="457200" y="1371599"/>
            <a:ext cx="8229600" cy="1524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3328" l="-1851" r="-461" t="-58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50" name="Google Shape;350;p29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1" name="Google Shape;351;p29"/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p:sp>
          <p:nvSpPr>
            <p:cNvPr id="352" name="Google Shape;352;p29"/>
            <p:cNvSpPr txBox="1"/>
            <p:nvPr/>
          </p:nvSpPr>
          <p:spPr>
            <a:xfrm>
              <a:off x="1402413" y="5486400"/>
              <a:ext cx="523348" cy="98488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2380" r="-237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353" name="Google Shape;353;p29"/>
            <p:cNvSpPr txBox="1"/>
            <p:nvPr/>
          </p:nvSpPr>
          <p:spPr>
            <a:xfrm rot="10800000">
              <a:off x="1416115" y="4903009"/>
              <a:ext cx="523348" cy="98488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-237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354" name="Google Shape;354;p29"/>
          <p:cNvSpPr txBox="1"/>
          <p:nvPr/>
        </p:nvSpPr>
        <p:spPr>
          <a:xfrm>
            <a:off x="5848992" y="1394043"/>
            <a:ext cx="1146404" cy="49244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497" l="-2197" r="-87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4680167" y="1371600"/>
            <a:ext cx="653833" cy="49244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7690" l="-13460" r="-96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914400" y="4191000"/>
            <a:ext cx="7141635" cy="59836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7080" l="-177" r="-710" t="-62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5540347" y="1142673"/>
            <a:ext cx="288028" cy="2992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3997" l="-8330" r="-833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8" name="Google Shape;358;p29"/>
          <p:cNvSpPr txBox="1"/>
          <p:nvPr/>
        </p:nvSpPr>
        <p:spPr>
          <a:xfrm>
            <a:off x="5533696" y="1692281"/>
            <a:ext cx="280270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042" l="-869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9" name="Google Shape;359;p29"/>
          <p:cNvSpPr txBox="1"/>
          <p:nvPr/>
        </p:nvSpPr>
        <p:spPr>
          <a:xfrm>
            <a:off x="1217481" y="5336345"/>
            <a:ext cx="2744919" cy="9008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7041" l="-2314" r="-370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Dissociation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Constant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Biomedical Engineering?</a:t>
            </a:r>
            <a:endParaRPr/>
          </a:p>
        </p:txBody>
      </p:sp>
      <p:sp>
        <p:nvSpPr>
          <p:cNvPr id="110" name="Google Shape;110;p3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84" y="18927098"/>
            <a:ext cx="3254917" cy="16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Medicine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Novel Materials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8050" y="2057400"/>
            <a:ext cx="39687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293" y="1808881"/>
            <a:ext cx="30607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type="title"/>
          </p:nvPr>
        </p:nvSpPr>
        <p:spPr>
          <a:xfrm>
            <a:off x="457200" y="609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Biochemical Reactions</a:t>
            </a:r>
            <a:endParaRPr/>
          </a:p>
        </p:txBody>
      </p:sp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457199" y="4010527"/>
            <a:ext cx="8504991" cy="23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But Arcs are often bidirectional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(since chemical reactions can be reversed)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And enzymes may be modified in pathway regulation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en-US">
                <a:solidFill>
                  <a:srgbClr val="FFFFFF"/>
                </a:solidFill>
              </a:rPr>
              <a:t>	(self-modifying code!)</a:t>
            </a:r>
            <a:endParaRPr/>
          </a:p>
        </p:txBody>
      </p:sp>
      <p:sp>
        <p:nvSpPr>
          <p:cNvPr id="367" name="Google Shape;367;p3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267375" y="2592150"/>
            <a:ext cx="2860825" cy="1056100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Reactant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Enzyme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</a:t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2981159" y="2939716"/>
            <a:ext cx="695157" cy="173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593348" y="2939716"/>
            <a:ext cx="695157" cy="173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0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Enzyme</a:t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 flipH="1" rot="5400000">
            <a:off x="5221703" y="3621501"/>
            <a:ext cx="1002631" cy="478595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660066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0"/>
          <p:cNvSpPr/>
          <p:nvPr/>
        </p:nvSpPr>
        <p:spPr>
          <a:xfrm flipH="1" rot="-5400000">
            <a:off x="2975807" y="3693689"/>
            <a:ext cx="1002631" cy="478595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660066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</a:t>
            </a:r>
            <a:endParaRPr/>
          </a:p>
        </p:txBody>
      </p:sp>
      <p:sp>
        <p:nvSpPr>
          <p:cNvPr id="383" name="Google Shape;383;p31"/>
          <p:cNvSpPr txBox="1"/>
          <p:nvPr>
            <p:ph idx="1" type="body"/>
          </p:nvPr>
        </p:nvSpPr>
        <p:spPr>
          <a:xfrm>
            <a:off x="304800" y="990600"/>
            <a:ext cx="8229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Proteins that accelerate biochemical reactions.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Omni-present in biology</a:t>
            </a:r>
            <a:endParaRPr/>
          </a:p>
        </p:txBody>
      </p:sp>
      <p:sp>
        <p:nvSpPr>
          <p:cNvPr id="384" name="Google Shape;384;p31"/>
          <p:cNvSpPr txBox="1"/>
          <p:nvPr>
            <p:ph idx="12" type="sldNum"/>
          </p:nvPr>
        </p:nvSpPr>
        <p:spPr>
          <a:xfrm>
            <a:off x="7543801" y="6248400"/>
            <a:ext cx="533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35" y="3565525"/>
            <a:ext cx="7572671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Enzymes work by induced fit.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Enzymes and Reaction Kinetics</a:t>
            </a:r>
            <a:endParaRPr/>
          </a:p>
        </p:txBody>
      </p:sp>
      <p:sp>
        <p:nvSpPr>
          <p:cNvPr id="393" name="Google Shape;393;p32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nzyme kinetics"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3505200"/>
            <a:ext cx="4979406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1371600"/>
            <a:ext cx="3936211" cy="15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Enzyme Inhibition</a:t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2" name="Google Shape;4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1415" y="3929094"/>
            <a:ext cx="3886200" cy="27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Competitive Inhibition</a:t>
            </a:r>
            <a:endParaRPr/>
          </a:p>
        </p:txBody>
      </p:sp>
      <p:sp>
        <p:nvSpPr>
          <p:cNvPr id="404" name="Google Shape;404;p33"/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Noncompetitive Inhibition</a:t>
            </a:r>
            <a:endParaRPr/>
          </a:p>
        </p:txBody>
      </p:sp>
      <p:pic>
        <p:nvPicPr>
          <p:cNvPr descr="Spring 2013 Lecture 16 &amp; 17" id="405" name="Google Shape;4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92" y="4110646"/>
            <a:ext cx="2289094" cy="1692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zyme Inhibitors" id="406" name="Google Shape;40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8" y="2048612"/>
            <a:ext cx="2656431" cy="119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3"/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descr="Competitive Inhibition (Molecular Biology)" id="408" name="Google Shape;408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24200" y="1980085"/>
              <a:ext cx="4795750" cy="1558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3"/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S</a:t>
              </a:r>
              <a:endParaRPr/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Short Stack"/>
                  <a:ea typeface="Short Stack"/>
                  <a:cs typeface="Short Stack"/>
                  <a:sym typeface="Short Stack"/>
                </a:rPr>
                <a:t>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Models?</a:t>
            </a:r>
            <a:endParaRPr/>
          </a:p>
        </p:txBody>
      </p:sp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Disasters should occur in silico,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in vivo.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Emulate experience with hardware design.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2590800"/>
            <a:ext cx="3429000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958" y="2161032"/>
            <a:ext cx="35687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knowing about eigenvalues can be disastrous.)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6400800" y="6324600"/>
            <a:ext cx="16097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57200"/>
            <a:ext cx="4457636" cy="565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Advances in Enzyme Regulation, 1990.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712246"/>
            <a:ext cx="3276600" cy="4758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>
            <p:ph type="title"/>
          </p:nvPr>
        </p:nvSpPr>
        <p:spPr>
          <a:xfrm>
            <a:off x="228600" y="228600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Determining the Impact of Enzymes on Metabolites*</a:t>
            </a:r>
            <a:endParaRPr/>
          </a:p>
        </p:txBody>
      </p:sp>
      <p:sp>
        <p:nvSpPr>
          <p:cNvPr id="140" name="Google Shape;140;p6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922" y="2743200"/>
            <a:ext cx="4440540" cy="331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*Curien et al., Molecular Systems Biology, 2009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Glycolytic Oscillations in Yeast*</a:t>
            </a:r>
            <a:endParaRPr/>
          </a:p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254" y="1398917"/>
            <a:ext cx="2764590" cy="4925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51" name="Google Shape;1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6777" y="2053086"/>
            <a:ext cx="4641114" cy="207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develop this model?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reactions?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kinetics?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parameter values?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evaluate?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interpret?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*Wolf, J. of Biochem., 2000.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Metabolic Engineering</a:t>
            </a:r>
            <a:endParaRPr/>
          </a:p>
        </p:txBody>
      </p:sp>
      <p:sp>
        <p:nvSpPr>
          <p:cNvPr id="159" name="Google Shape;159;p8"/>
          <p:cNvSpPr txBox="1"/>
          <p:nvPr>
            <p:ph idx="12" type="sldNum"/>
          </p:nvPr>
        </p:nvSpPr>
        <p:spPr>
          <a:xfrm>
            <a:off x="6324600" y="6324600"/>
            <a:ext cx="175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558" y="872933"/>
            <a:ext cx="6248884" cy="511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/>
        </p:nvSpPr>
        <p:spPr>
          <a:xfrm>
            <a:off x="1805176" y="6107668"/>
            <a:ext cx="38011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so we can better engineer.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Scientific Goals of Modeling in Biology++</a:t>
            </a:r>
            <a:endParaRPr/>
          </a:p>
        </p:txBody>
      </p:sp>
      <p:sp>
        <p:nvSpPr>
          <p:cNvPr id="168" name="Google Shape;168;p9"/>
          <p:cNvSpPr txBox="1"/>
          <p:nvPr>
            <p:ph idx="1" type="body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explain biological processes</a:t>
            </a:r>
            <a:r>
              <a:rPr lang="en-US"/>
              <a:t> that result in observed phenomena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predict</a:t>
            </a:r>
            <a:r>
              <a:rPr lang="en-US"/>
              <a:t> previously unobserved phenomena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identify</a:t>
            </a:r>
            <a:r>
              <a:rPr lang="en-US"/>
              <a:t> key generic mechanisms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CC00"/>
                </a:solidFill>
              </a:rPr>
              <a:t>guide experiments</a:t>
            </a:r>
            <a:r>
              <a:rPr lang="en-US"/>
              <a:t>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Suggest new experiments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Help interpret experiments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Experiments are limited in number and control, computer simulations can test many more perturbations to explore their consequences</a:t>
            </a:r>
            <a:endParaRPr/>
          </a:p>
          <a:p>
            <a:pPr indent="-1079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James  A. Glazier, Biocomplexity Institute Intelligent Systems Engineering, Indiana University, Bloomington, 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2008-11-04T22:35:39Z</dcterms:created>
  <dc:creator>Tricia Caparas</dc:creator>
</cp:coreProperties>
</file>